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Arial Narrow"/>
      <p:regular r:id="rId32"/>
      <p:bold r:id="rId33"/>
      <p:italic r:id="rId34"/>
      <p:boldItalic r:id="rId35"/>
    </p:embeddedFont>
    <p:embeddedFont>
      <p:font typeface="Inter"/>
      <p:regular r:id="rId36"/>
      <p:bold r:id="rId37"/>
    </p:embeddedFont>
    <p:embeddedFont>
      <p:font typeface="Open Sans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008">
          <p15:clr>
            <a:srgbClr val="A4A3A4"/>
          </p15:clr>
        </p15:guide>
        <p15:guide id="2" pos="1968">
          <p15:clr>
            <a:srgbClr val="A4A3A4"/>
          </p15:clr>
        </p15:guide>
        <p15:guide id="3" orient="horz" pos="756">
          <p15:clr>
            <a:srgbClr val="A4A3A4"/>
          </p15:clr>
        </p15:guide>
        <p15:guide id="4" pos="1728">
          <p15:clr>
            <a:srgbClr val="A4A3A4"/>
          </p15:clr>
        </p15:guide>
        <p15:guide id="5" pos="2016">
          <p15:clr>
            <a:srgbClr val="A4A3A4"/>
          </p15:clr>
        </p15:guide>
        <p15:guide id="6" orient="horz" pos="2244">
          <p15:clr>
            <a:srgbClr val="A4A3A4"/>
          </p15:clr>
        </p15:guide>
        <p15:guide id="7" orient="horz" pos="948">
          <p15:clr>
            <a:srgbClr val="A4A3A4"/>
          </p15:clr>
        </p15:guide>
        <p15:guide id="8" pos="1872">
          <p15:clr>
            <a:srgbClr val="A4A3A4"/>
          </p15:clr>
        </p15:guide>
        <p15:guide id="9" pos="2544">
          <p15:clr>
            <a:srgbClr val="A4A3A4"/>
          </p15:clr>
        </p15:guide>
        <p15:guide id="10" orient="horz" pos="2100">
          <p15:clr>
            <a:srgbClr val="A4A3A4"/>
          </p15:clr>
        </p15:guide>
        <p15:guide id="11" orient="horz" pos="228">
          <p15:clr>
            <a:srgbClr val="A4A3A4"/>
          </p15:clr>
        </p15:guide>
        <p15:guide id="12" orient="horz" pos="2288">
          <p15:clr>
            <a:srgbClr val="A4A3A4"/>
          </p15:clr>
        </p15:guide>
        <p15:guide id="13" pos="1632">
          <p15:clr>
            <a:srgbClr val="A4A3A4"/>
          </p15:clr>
        </p15:guide>
        <p15:guide id="14" pos="1824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2" roundtripDataSignature="AMtx7miOOYC4JWjo0dicVbCsQGM93gEvk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008" orient="horz"/>
        <p:guide pos="1968"/>
        <p:guide pos="756" orient="horz"/>
        <p:guide pos="1728"/>
        <p:guide pos="2016"/>
        <p:guide pos="2244" orient="horz"/>
        <p:guide pos="948" orient="horz"/>
        <p:guide pos="1872"/>
        <p:guide pos="2544"/>
        <p:guide pos="2100" orient="horz"/>
        <p:guide pos="228" orient="horz"/>
        <p:guide pos="2288" orient="horz"/>
        <p:guide pos="1632"/>
        <p:guide pos="1824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-italic.fntdata"/><Relationship Id="rId20" Type="http://schemas.openxmlformats.org/officeDocument/2006/relationships/slide" Target="slides/slide15.xml"/><Relationship Id="rId42" Type="http://customschemas.google.com/relationships/presentationmetadata" Target="metadata"/><Relationship Id="rId41" Type="http://schemas.openxmlformats.org/officeDocument/2006/relationships/font" Target="fonts/OpenSans-bold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ArialNarrow-bold.fntdata"/><Relationship Id="rId10" Type="http://schemas.openxmlformats.org/officeDocument/2006/relationships/slide" Target="slides/slide5.xml"/><Relationship Id="rId32" Type="http://schemas.openxmlformats.org/officeDocument/2006/relationships/font" Target="fonts/ArialNarrow-regular.fntdata"/><Relationship Id="rId13" Type="http://schemas.openxmlformats.org/officeDocument/2006/relationships/slide" Target="slides/slide8.xml"/><Relationship Id="rId35" Type="http://schemas.openxmlformats.org/officeDocument/2006/relationships/font" Target="fonts/ArialNarrow-boldItalic.fntdata"/><Relationship Id="rId12" Type="http://schemas.openxmlformats.org/officeDocument/2006/relationships/slide" Target="slides/slide7.xml"/><Relationship Id="rId34" Type="http://schemas.openxmlformats.org/officeDocument/2006/relationships/font" Target="fonts/ArialNarrow-italic.fntdata"/><Relationship Id="rId15" Type="http://schemas.openxmlformats.org/officeDocument/2006/relationships/slide" Target="slides/slide10.xml"/><Relationship Id="rId37" Type="http://schemas.openxmlformats.org/officeDocument/2006/relationships/font" Target="fonts/Inter-bold.fntdata"/><Relationship Id="rId14" Type="http://schemas.openxmlformats.org/officeDocument/2006/relationships/slide" Target="slides/slide9.xml"/><Relationship Id="rId36" Type="http://schemas.openxmlformats.org/officeDocument/2006/relationships/font" Target="fonts/Inter-regular.fntdata"/><Relationship Id="rId17" Type="http://schemas.openxmlformats.org/officeDocument/2006/relationships/slide" Target="slides/slide12.xml"/><Relationship Id="rId39" Type="http://schemas.openxmlformats.org/officeDocument/2006/relationships/font" Target="fonts/OpenSans-bold.fntdata"/><Relationship Id="rId16" Type="http://schemas.openxmlformats.org/officeDocument/2006/relationships/slide" Target="slides/slide11.xml"/><Relationship Id="rId38" Type="http://schemas.openxmlformats.org/officeDocument/2006/relationships/font" Target="fonts/OpenSans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gif>
</file>

<file path=ppt/media/image12.png>
</file>

<file path=ppt/media/image13.gif>
</file>

<file path=ppt/media/image14.gif>
</file>

<file path=ppt/media/image15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Recommending picking out he most interesting and important parts from your documentation. </a:t>
            </a:r>
            <a:endParaRPr/>
          </a:p>
        </p:txBody>
      </p:sp>
      <p:sp>
        <p:nvSpPr>
          <p:cNvPr id="52" name="Google Shape;52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193869f262_0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2193869f262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g2193869f262_0_8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193869f262_0_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2193869f262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3" name="Google Shape;153;g2193869f262_0_9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p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193869f262_0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2193869f262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&lt;a href="https://ibb.co/hL4ZbgX"&gt;&lt;img src="https://i.ibb.co/k5w9jG3/output.gif" alt="output" border="0"&gt;&lt;/a&gt;&lt;br /&gt;&lt;a target='_blank' href='https://imgbb.com/'&gt;picture url&lt;/a&gt;&lt;br /&gt;</a:t>
            </a:r>
            <a:endParaRPr/>
          </a:p>
        </p:txBody>
      </p:sp>
      <p:sp>
        <p:nvSpPr>
          <p:cNvPr id="173" name="Google Shape;173;g2193869f262_0_1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193869f262_0_1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2193869f262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&lt;a href="https://imgbb.com/"&gt;&lt;img src="https://i.ibb.co/SwdKw2w/output-g.gif" alt="output-g" border="0"&gt;&lt;/a&gt;</a:t>
            </a:r>
            <a:endParaRPr/>
          </a:p>
        </p:txBody>
      </p:sp>
      <p:sp>
        <p:nvSpPr>
          <p:cNvPr id="186" name="Google Shape;186;g2193869f262_0_1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193869f262_1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2193869f262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&lt;a href="https://imgbb.com/"&gt;&lt;img src="https://i.ibb.co/SwdKw2w/output-g.gif" alt="output-g" border="0"&gt;&lt;/a&gt;</a:t>
            </a:r>
            <a:endParaRPr/>
          </a:p>
        </p:txBody>
      </p:sp>
      <p:sp>
        <p:nvSpPr>
          <p:cNvPr id="198" name="Google Shape;198;g2193869f262_1_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1ffba6f08a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Google Shape;210;g21ffba6f08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&lt;a href="https://imgbb.com/"&gt;&lt;img src="https://i.ibb.co/4KL7ZHp/output-15-G.gif" alt="output-15-G" border="0"&gt;&lt;/a&gt;</a:t>
            </a:r>
            <a:endParaRPr/>
          </a:p>
        </p:txBody>
      </p:sp>
      <p:sp>
        <p:nvSpPr>
          <p:cNvPr id="211" name="Google Shape;211;g21ffba6f08a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4" name="Google Shape;224;p1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2" name="Google Shape;232;p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193869f262_0_1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3" name="Google Shape;243;g2193869f262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4" name="Google Shape;244;g2193869f262_0_14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" name="Google Shape;63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193869f262_1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2193869f26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7" name="Google Shape;257;g2193869f262_1_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2193869f262_1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4" name="Google Shape;264;g2193869f262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5" name="Google Shape;265;g2193869f262_1_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193869f262_1_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6" name="Google Shape;276;g2193869f262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7" name="Google Shape;277;g2193869f262_1_3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9" name="Google Shape;289;p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6" name="Google Shape;29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7" name="Google Shape;297;p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7" name="Google Shape;307;p2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4" name="Google Shape;314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193869f262_0_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2193869f26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2193869f262_0_1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9" name="Google Shape;109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9" name="Google Shape;119;p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3"/>
          <p:cNvSpPr txBox="1"/>
          <p:nvPr>
            <p:ph idx="1" type="subTitle"/>
          </p:nvPr>
        </p:nvSpPr>
        <p:spPr>
          <a:xfrm>
            <a:off x="460375" y="3146981"/>
            <a:ext cx="8237540" cy="11512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B8B8B"/>
              </a:buClr>
              <a:buSzPts val="2400"/>
              <a:buNone/>
              <a:defRPr>
                <a:solidFill>
                  <a:srgbClr val="8B8B8B"/>
                </a:solidFill>
              </a:defRPr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B8B8B"/>
              </a:buClr>
              <a:buSzPts val="2000"/>
              <a:buNone/>
              <a:defRPr>
                <a:solidFill>
                  <a:srgbClr val="8B8B8B"/>
                </a:solidFill>
              </a:defRPr>
            </a:lvl3pPr>
            <a:lvl4pPr lvl="3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B8B8B"/>
              </a:buClr>
              <a:buSzPts val="1800"/>
              <a:buNone/>
              <a:defRPr>
                <a:solidFill>
                  <a:srgbClr val="8B8B8B"/>
                </a:solidFill>
              </a:defRPr>
            </a:lvl4pPr>
            <a:lvl5pPr lvl="4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B8B8B"/>
              </a:buClr>
              <a:buSzPts val="1800"/>
              <a:buNone/>
              <a:defRPr>
                <a:solidFill>
                  <a:srgbClr val="8B8B8B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B8B8B"/>
              </a:buClr>
              <a:buSzPts val="2000"/>
              <a:buNone/>
              <a:defRPr>
                <a:solidFill>
                  <a:srgbClr val="8B8B8B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B8B8B"/>
              </a:buClr>
              <a:buSzPts val="2000"/>
              <a:buNone/>
              <a:defRPr>
                <a:solidFill>
                  <a:srgbClr val="8B8B8B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B8B8B"/>
              </a:buClr>
              <a:buSzPts val="2000"/>
              <a:buNone/>
              <a:defRPr>
                <a:solidFill>
                  <a:srgbClr val="8B8B8B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B8B8B"/>
              </a:buClr>
              <a:buSzPts val="2000"/>
              <a:buNone/>
              <a:defRPr>
                <a:solidFill>
                  <a:srgbClr val="8B8B8B"/>
                </a:solidFill>
              </a:defRPr>
            </a:lvl9pPr>
          </a:lstStyle>
          <a:p/>
        </p:txBody>
      </p:sp>
      <p:sp>
        <p:nvSpPr>
          <p:cNvPr id="14" name="Google Shape;14;p23"/>
          <p:cNvSpPr txBox="1"/>
          <p:nvPr>
            <p:ph type="title"/>
          </p:nvPr>
        </p:nvSpPr>
        <p:spPr>
          <a:xfrm>
            <a:off x="460380" y="361510"/>
            <a:ext cx="8237539" cy="271636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4"/>
          <p:cNvSpPr txBox="1"/>
          <p:nvPr/>
        </p:nvSpPr>
        <p:spPr>
          <a:xfrm>
            <a:off x="3733800" y="4794706"/>
            <a:ext cx="2082019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929292"/>
                </a:solidFill>
                <a:latin typeface="Inter"/>
                <a:ea typeface="Inter"/>
                <a:cs typeface="Inter"/>
                <a:sym typeface="Inter"/>
              </a:rPr>
              <a:t>Kaggle Winner Presentation Template</a:t>
            </a:r>
            <a:endParaRPr b="0" i="0" sz="800" u="none" cap="none" strike="noStrike">
              <a:solidFill>
                <a:srgbClr val="92929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7" name="Google Shape;17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7109" y="4794706"/>
            <a:ext cx="557815" cy="215444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24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uge Chapter Head">
  <p:cSld name="Huge Chapter Head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5"/>
          <p:cNvSpPr txBox="1"/>
          <p:nvPr>
            <p:ph type="title"/>
          </p:nvPr>
        </p:nvSpPr>
        <p:spPr>
          <a:xfrm>
            <a:off x="285750" y="2648619"/>
            <a:ext cx="7639050" cy="15022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lnSpc>
                <a:spcPct val="211111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descr="bb_arrow.png" id="21" name="Google Shape;21;p25"/>
          <p:cNvSpPr/>
          <p:nvPr/>
        </p:nvSpPr>
        <p:spPr>
          <a:xfrm flipH="1">
            <a:off x="8088630" y="3718467"/>
            <a:ext cx="201168" cy="1897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6"/>
          <p:cNvSpPr txBox="1"/>
          <p:nvPr>
            <p:ph type="title"/>
          </p:nvPr>
        </p:nvSpPr>
        <p:spPr>
          <a:xfrm>
            <a:off x="857250" y="427832"/>
            <a:ext cx="7429500" cy="5294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26"/>
          <p:cNvSpPr txBox="1"/>
          <p:nvPr>
            <p:ph idx="1" type="body"/>
          </p:nvPr>
        </p:nvSpPr>
        <p:spPr>
          <a:xfrm>
            <a:off x="857250" y="957262"/>
            <a:ext cx="7429500" cy="3583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descr="bb_arrow.png" id="25" name="Google Shape;25;p26"/>
          <p:cNvSpPr/>
          <p:nvPr/>
        </p:nvSpPr>
        <p:spPr>
          <a:xfrm>
            <a:off x="563880" y="610649"/>
            <a:ext cx="201168" cy="1897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7"/>
          <p:cNvSpPr txBox="1"/>
          <p:nvPr>
            <p:ph type="title"/>
          </p:nvPr>
        </p:nvSpPr>
        <p:spPr>
          <a:xfrm>
            <a:off x="722313" y="3305179"/>
            <a:ext cx="7772400" cy="10215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6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7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B8B8B"/>
              </a:buClr>
              <a:buSzPts val="2000"/>
              <a:buNone/>
              <a:defRPr sz="2000">
                <a:solidFill>
                  <a:srgbClr val="8B8B8B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B8B8B"/>
              </a:buClr>
              <a:buSzPts val="1800"/>
              <a:buNone/>
              <a:defRPr sz="1800">
                <a:solidFill>
                  <a:srgbClr val="8B8B8B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B8B8B"/>
              </a:buClr>
              <a:buSzPts val="1600"/>
              <a:buNone/>
              <a:defRPr sz="1600">
                <a:solidFill>
                  <a:srgbClr val="8B8B8B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B8B8B"/>
              </a:buClr>
              <a:buSzPts val="1400"/>
              <a:buNone/>
              <a:defRPr sz="1400">
                <a:solidFill>
                  <a:srgbClr val="8B8B8B"/>
                </a:solidFill>
              </a:defRPr>
            </a:lvl9pPr>
          </a:lstStyle>
          <a:p/>
        </p:txBody>
      </p:sp>
      <p:sp>
        <p:nvSpPr>
          <p:cNvPr descr="bb_arrow.png" id="29" name="Google Shape;29;p27"/>
          <p:cNvSpPr/>
          <p:nvPr/>
        </p:nvSpPr>
        <p:spPr>
          <a:xfrm>
            <a:off x="463296" y="3461007"/>
            <a:ext cx="201168" cy="1897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8"/>
          <p:cNvSpPr txBox="1"/>
          <p:nvPr>
            <p:ph type="title"/>
          </p:nvPr>
        </p:nvSpPr>
        <p:spPr>
          <a:xfrm>
            <a:off x="857250" y="427832"/>
            <a:ext cx="7429500" cy="5294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8"/>
          <p:cNvSpPr txBox="1"/>
          <p:nvPr>
            <p:ph idx="1" type="body"/>
          </p:nvPr>
        </p:nvSpPr>
        <p:spPr>
          <a:xfrm>
            <a:off x="457200" y="1200154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302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175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28"/>
          <p:cNvSpPr txBox="1"/>
          <p:nvPr>
            <p:ph idx="2" type="body"/>
          </p:nvPr>
        </p:nvSpPr>
        <p:spPr>
          <a:xfrm>
            <a:off x="4648200" y="1200154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302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175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descr="bb_arrow.png" id="34" name="Google Shape;34;p28"/>
          <p:cNvSpPr/>
          <p:nvPr/>
        </p:nvSpPr>
        <p:spPr>
          <a:xfrm>
            <a:off x="563880" y="610649"/>
            <a:ext cx="201168" cy="1897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9"/>
          <p:cNvSpPr txBox="1"/>
          <p:nvPr>
            <p:ph type="title"/>
          </p:nvPr>
        </p:nvSpPr>
        <p:spPr>
          <a:xfrm>
            <a:off x="857250" y="427832"/>
            <a:ext cx="7429500" cy="5294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9"/>
          <p:cNvSpPr txBox="1"/>
          <p:nvPr>
            <p:ph idx="1" type="body"/>
          </p:nvPr>
        </p:nvSpPr>
        <p:spPr>
          <a:xfrm>
            <a:off x="457200" y="965599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8" name="Google Shape;38;p29"/>
          <p:cNvSpPr txBox="1"/>
          <p:nvPr>
            <p:ph idx="2" type="body"/>
          </p:nvPr>
        </p:nvSpPr>
        <p:spPr>
          <a:xfrm>
            <a:off x="457200" y="1445419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302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175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39" name="Google Shape;39;p29"/>
          <p:cNvSpPr txBox="1"/>
          <p:nvPr>
            <p:ph idx="3" type="body"/>
          </p:nvPr>
        </p:nvSpPr>
        <p:spPr>
          <a:xfrm>
            <a:off x="4645031" y="965599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0" name="Google Shape;40;p29"/>
          <p:cNvSpPr txBox="1"/>
          <p:nvPr>
            <p:ph idx="4" type="body"/>
          </p:nvPr>
        </p:nvSpPr>
        <p:spPr>
          <a:xfrm>
            <a:off x="4645031" y="1445419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302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175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descr="bb_arrow.png" id="41" name="Google Shape;41;p29"/>
          <p:cNvSpPr/>
          <p:nvPr/>
        </p:nvSpPr>
        <p:spPr>
          <a:xfrm>
            <a:off x="563880" y="610649"/>
            <a:ext cx="201168" cy="1897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0"/>
          <p:cNvSpPr txBox="1"/>
          <p:nvPr>
            <p:ph type="title"/>
          </p:nvPr>
        </p:nvSpPr>
        <p:spPr>
          <a:xfrm>
            <a:off x="857250" y="427832"/>
            <a:ext cx="7429500" cy="5294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31"/>
          <p:cNvSpPr txBox="1"/>
          <p:nvPr>
            <p:ph type="title"/>
          </p:nvPr>
        </p:nvSpPr>
        <p:spPr>
          <a:xfrm>
            <a:off x="704851" y="470395"/>
            <a:ext cx="2703516" cy="78323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31"/>
          <p:cNvSpPr txBox="1"/>
          <p:nvPr>
            <p:ph idx="1" type="body"/>
          </p:nvPr>
        </p:nvSpPr>
        <p:spPr>
          <a:xfrm>
            <a:off x="3738756" y="470039"/>
            <a:ext cx="4593838" cy="39450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7" name="Google Shape;47;p31"/>
          <p:cNvSpPr txBox="1"/>
          <p:nvPr>
            <p:ph idx="2" type="body"/>
          </p:nvPr>
        </p:nvSpPr>
        <p:spPr>
          <a:xfrm>
            <a:off x="704851" y="1254561"/>
            <a:ext cx="2703516" cy="31618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descr="bb_arrow.png" id="48" name="Google Shape;48;p31"/>
          <p:cNvSpPr/>
          <p:nvPr/>
        </p:nvSpPr>
        <p:spPr>
          <a:xfrm>
            <a:off x="425196" y="786102"/>
            <a:ext cx="201168" cy="18973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/>
          <p:nvPr>
            <p:ph type="title"/>
          </p:nvPr>
        </p:nvSpPr>
        <p:spPr>
          <a:xfrm>
            <a:off x="857250" y="427832"/>
            <a:ext cx="7429500" cy="5294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lt1"/>
                </a:solidFill>
                <a:latin typeface="Arial Narrow"/>
                <a:ea typeface="Arial Narrow"/>
                <a:cs typeface="Arial Narrow"/>
                <a:sym typeface="Arial Narrow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22"/>
          <p:cNvSpPr txBox="1"/>
          <p:nvPr>
            <p:ph idx="1" type="body"/>
          </p:nvPr>
        </p:nvSpPr>
        <p:spPr>
          <a:xfrm>
            <a:off x="857250" y="957262"/>
            <a:ext cx="7429500" cy="3583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3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1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14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Relationship Id="rId4" Type="http://schemas.openxmlformats.org/officeDocument/2006/relationships/image" Target="../media/image1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36085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/>
          <p:nvPr/>
        </p:nvSpPr>
        <p:spPr>
          <a:xfrm>
            <a:off x="-190500" y="0"/>
            <a:ext cx="9410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55" name="Google Shape;55;p1"/>
          <p:cNvSpPr txBox="1"/>
          <p:nvPr>
            <p:ph type="title"/>
          </p:nvPr>
        </p:nvSpPr>
        <p:spPr>
          <a:xfrm>
            <a:off x="1219200" y="1789173"/>
            <a:ext cx="6705600" cy="1200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0" lIns="360000" spcFirstLastPara="1" rIns="91425" wrap="square" tIns="3600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1st and Future - Player Contact Detection </a:t>
            </a:r>
            <a:endParaRPr sz="4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4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- 1</a:t>
            </a:r>
            <a:r>
              <a:rPr baseline="30000" lang="en-US" sz="4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st</a:t>
            </a:r>
            <a:r>
              <a:rPr lang="en-US" sz="4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place solution</a:t>
            </a:r>
            <a:endParaRPr sz="40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152900" y="285750"/>
            <a:ext cx="838200" cy="323737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454942">
            <a:off x="-1228906" y="3218494"/>
            <a:ext cx="4189629" cy="24404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2982496">
            <a:off x="6157459" y="-468357"/>
            <a:ext cx="5190308" cy="2964963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"/>
          <p:cNvSpPr txBox="1"/>
          <p:nvPr/>
        </p:nvSpPr>
        <p:spPr>
          <a:xfrm>
            <a:off x="2247904" y="3432094"/>
            <a:ext cx="464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Nghia Nguyen (nvnn)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193869f262_0_82"/>
          <p:cNvSpPr txBox="1"/>
          <p:nvPr>
            <p:ph idx="12" type="sldNum"/>
          </p:nvPr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3" name="Google Shape;143;g2193869f262_0_82"/>
          <p:cNvSpPr/>
          <p:nvPr/>
        </p:nvSpPr>
        <p:spPr>
          <a:xfrm>
            <a:off x="274983" y="183874"/>
            <a:ext cx="513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Features Selection/Engineering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44" name="Google Shape;144;g2193869f262_0_82"/>
          <p:cNvCxnSpPr/>
          <p:nvPr/>
        </p:nvCxnSpPr>
        <p:spPr>
          <a:xfrm>
            <a:off x="304800" y="590550"/>
            <a:ext cx="8597100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45" name="Google Shape;145;g2193869f262_0_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8425" y="707100"/>
            <a:ext cx="3973400" cy="39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2193869f262_0_82"/>
          <p:cNvSpPr/>
          <p:nvPr/>
        </p:nvSpPr>
        <p:spPr>
          <a:xfrm>
            <a:off x="6846450" y="1890950"/>
            <a:ext cx="1690800" cy="651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g2193869f262_0_82"/>
          <p:cNvSpPr txBox="1"/>
          <p:nvPr/>
        </p:nvSpPr>
        <p:spPr>
          <a:xfrm>
            <a:off x="470550" y="1065350"/>
            <a:ext cx="3880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most importance features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Raw tracking metadata (a, sa, speed, o, dis, dir) from 50 neighbor steps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time step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8" name="Google Shape;148;g2193869f262_0_82"/>
          <p:cNvSpPr txBox="1"/>
          <p:nvPr/>
        </p:nvSpPr>
        <p:spPr>
          <a:xfrm>
            <a:off x="266850" y="759800"/>
            <a:ext cx="377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Player-Ground (PG) pre processing XGB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9" name="Google Shape;149;g2193869f262_0_82"/>
          <p:cNvSpPr txBox="1"/>
          <p:nvPr/>
        </p:nvSpPr>
        <p:spPr>
          <a:xfrm>
            <a:off x="613150" y="2633875"/>
            <a:ext cx="3208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This model helps to filter easy negative samples. 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filtering (threshold 0.001):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Filter ~70% samples (410k -&gt; 130k)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recall rate of 97+%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193869f262_0_95"/>
          <p:cNvSpPr txBox="1"/>
          <p:nvPr>
            <p:ph idx="12" type="sldNum"/>
          </p:nvPr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6" name="Google Shape;156;g2193869f262_0_95"/>
          <p:cNvSpPr/>
          <p:nvPr/>
        </p:nvSpPr>
        <p:spPr>
          <a:xfrm flipH="1" rot="5400000">
            <a:off x="2173651" y="-2493600"/>
            <a:ext cx="4657500" cy="9588000"/>
          </a:xfrm>
          <a:prstGeom prst="rect">
            <a:avLst/>
          </a:prstGeom>
          <a:solidFill>
            <a:srgbClr val="3CBEEC">
              <a:alpha val="7058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AE04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7" name="Google Shape;157;g2193869f262_0_95"/>
          <p:cNvSpPr txBox="1"/>
          <p:nvPr/>
        </p:nvSpPr>
        <p:spPr>
          <a:xfrm>
            <a:off x="1087025" y="1484862"/>
            <a:ext cx="68307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3D CNN Action Recognition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4" name="Google Shape;164;p10"/>
          <p:cNvSpPr/>
          <p:nvPr/>
        </p:nvSpPr>
        <p:spPr>
          <a:xfrm>
            <a:off x="274983" y="183874"/>
            <a:ext cx="513521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3D CNN Action Recognition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65" name="Google Shape;165;p10"/>
          <p:cNvCxnSpPr/>
          <p:nvPr/>
        </p:nvCxnSpPr>
        <p:spPr>
          <a:xfrm>
            <a:off x="304800" y="590550"/>
            <a:ext cx="8597015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66" name="Google Shape;16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8425" y="707100"/>
            <a:ext cx="3973400" cy="39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10"/>
          <p:cNvSpPr/>
          <p:nvPr/>
        </p:nvSpPr>
        <p:spPr>
          <a:xfrm>
            <a:off x="5196450" y="2634475"/>
            <a:ext cx="1690800" cy="651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0"/>
          <p:cNvSpPr txBox="1"/>
          <p:nvPr/>
        </p:nvSpPr>
        <p:spPr>
          <a:xfrm>
            <a:off x="266850" y="759800"/>
            <a:ext cx="377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PP resnet50 irCSN model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69" name="Google Shape;169;p10"/>
          <p:cNvSpPr txBox="1"/>
          <p:nvPr/>
        </p:nvSpPr>
        <p:spPr>
          <a:xfrm>
            <a:off x="470550" y="1065350"/>
            <a:ext cx="4338900" cy="3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PP model is trained using input from three sources endzone, sideline video, and </a:t>
            </a:r>
            <a:r>
              <a:rPr b="0" i="0" lang="en-US" sz="13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NGS </a:t>
            </a: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tracking data: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Verdana"/>
              <a:buChar char="●"/>
            </a:pPr>
            <a:r>
              <a:rPr b="0" i="0" lang="en-US" sz="13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18 neighboring frames are extracted and cropped around the helmet bboxes, {frame[-44], -37, -30, -24, -18, -13, -8, -4, -2, 0, 2, 4, 8, 13, 18, 24, 30, frame[37]}.</a:t>
            </a:r>
            <a:endParaRPr b="0" i="0" sz="13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Verdana"/>
              <a:buChar char="●"/>
            </a:pPr>
            <a:r>
              <a:rPr b="0" i="0" lang="en-US" sz="13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head of 2 players are mask with black and white color.</a:t>
            </a:r>
            <a:endParaRPr b="0" i="0" sz="13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Verdana"/>
              <a:buChar char="●"/>
            </a:pPr>
            <a:r>
              <a:rPr b="0" i="0" lang="en-US" sz="13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NGS tracking data is simulated as images and stack with cropped endzone and sideline.</a:t>
            </a:r>
            <a:endParaRPr b="0" i="0" sz="13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resnet50-irCSN from mmaction2 are used to train these input.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193869f262_0_111"/>
          <p:cNvSpPr txBox="1"/>
          <p:nvPr>
            <p:ph idx="12" type="sldNum"/>
          </p:nvPr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76" name="Google Shape;176;g2193869f262_0_111"/>
          <p:cNvSpPr/>
          <p:nvPr/>
        </p:nvSpPr>
        <p:spPr>
          <a:xfrm>
            <a:off x="274983" y="183874"/>
            <a:ext cx="513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3D CNN Action Recognition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77" name="Google Shape;177;g2193869f262_0_111"/>
          <p:cNvCxnSpPr/>
          <p:nvPr/>
        </p:nvCxnSpPr>
        <p:spPr>
          <a:xfrm>
            <a:off x="304800" y="590550"/>
            <a:ext cx="8597100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78" name="Google Shape;178;g2193869f262_0_1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8425" y="707100"/>
            <a:ext cx="3973400" cy="39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g2193869f262_0_111"/>
          <p:cNvSpPr/>
          <p:nvPr/>
        </p:nvSpPr>
        <p:spPr>
          <a:xfrm>
            <a:off x="5196450" y="2634475"/>
            <a:ext cx="1690800" cy="651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g2193869f262_0_111"/>
          <p:cNvSpPr txBox="1"/>
          <p:nvPr/>
        </p:nvSpPr>
        <p:spPr>
          <a:xfrm>
            <a:off x="266850" y="759800"/>
            <a:ext cx="377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PP resnet50 irCSN model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1" name="Google Shape;181;g2193869f262_0_111"/>
          <p:cNvSpPr txBox="1"/>
          <p:nvPr/>
        </p:nvSpPr>
        <p:spPr>
          <a:xfrm>
            <a:off x="470550" y="1065350"/>
            <a:ext cx="4338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PP model is trained using input from three sources endzone, sideline video, and tracking data: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82" name="Google Shape;182;g2193869f262_0_1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4800" y="1896650"/>
            <a:ext cx="7093750" cy="283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193869f262_0_123"/>
          <p:cNvSpPr txBox="1"/>
          <p:nvPr>
            <p:ph idx="12" type="sldNum"/>
          </p:nvPr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89" name="Google Shape;189;g2193869f262_0_123"/>
          <p:cNvSpPr/>
          <p:nvPr/>
        </p:nvSpPr>
        <p:spPr>
          <a:xfrm>
            <a:off x="274983" y="183874"/>
            <a:ext cx="513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3D CNN Action Recognition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90" name="Google Shape;190;g2193869f262_0_123"/>
          <p:cNvCxnSpPr/>
          <p:nvPr/>
        </p:nvCxnSpPr>
        <p:spPr>
          <a:xfrm>
            <a:off x="304800" y="590550"/>
            <a:ext cx="8597100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91" name="Google Shape;191;g2193869f262_0_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8425" y="707100"/>
            <a:ext cx="3973400" cy="39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g2193869f262_0_123"/>
          <p:cNvSpPr/>
          <p:nvPr/>
        </p:nvSpPr>
        <p:spPr>
          <a:xfrm>
            <a:off x="6934200" y="2681850"/>
            <a:ext cx="1690800" cy="651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g2193869f262_0_123"/>
          <p:cNvSpPr txBox="1"/>
          <p:nvPr/>
        </p:nvSpPr>
        <p:spPr>
          <a:xfrm>
            <a:off x="266850" y="759800"/>
            <a:ext cx="377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PG resnet50 irCSN model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94" name="Google Shape;194;g2193869f262_0_123"/>
          <p:cNvSpPr txBox="1"/>
          <p:nvPr/>
        </p:nvSpPr>
        <p:spPr>
          <a:xfrm>
            <a:off x="470550" y="1065350"/>
            <a:ext cx="4338900" cy="21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PG model is trained using input from two sources endzone and sideline video: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Verdana"/>
              <a:buChar char="●"/>
            </a:pPr>
            <a:r>
              <a:rPr b="0" i="0" lang="en-US" sz="13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23 neighboring frames are extracted and cropped around the helmet bboxes.</a:t>
            </a:r>
            <a:endParaRPr b="0" i="0" sz="13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Verdana"/>
              <a:buChar char="●"/>
            </a:pPr>
            <a:r>
              <a:rPr b="0" i="0" lang="en-US" sz="13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head of player are mask with white color.</a:t>
            </a:r>
            <a:endParaRPr b="0" i="0" sz="13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resnet50-irCSN from mmaction2 are used to train these input.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193869f262_1_1"/>
          <p:cNvSpPr txBox="1"/>
          <p:nvPr>
            <p:ph idx="12" type="sldNum"/>
          </p:nvPr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1" name="Google Shape;201;g2193869f262_1_1"/>
          <p:cNvSpPr/>
          <p:nvPr/>
        </p:nvSpPr>
        <p:spPr>
          <a:xfrm>
            <a:off x="274983" y="183874"/>
            <a:ext cx="513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3D CNN Action Recognition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02" name="Google Shape;202;g2193869f262_1_1"/>
          <p:cNvCxnSpPr/>
          <p:nvPr/>
        </p:nvCxnSpPr>
        <p:spPr>
          <a:xfrm>
            <a:off x="304800" y="590550"/>
            <a:ext cx="8597100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03" name="Google Shape;203;g2193869f262_1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8425" y="707100"/>
            <a:ext cx="3973400" cy="39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g2193869f262_1_1"/>
          <p:cNvSpPr/>
          <p:nvPr/>
        </p:nvSpPr>
        <p:spPr>
          <a:xfrm>
            <a:off x="6934200" y="2681850"/>
            <a:ext cx="1690800" cy="651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g2193869f262_1_1"/>
          <p:cNvSpPr txBox="1"/>
          <p:nvPr/>
        </p:nvSpPr>
        <p:spPr>
          <a:xfrm>
            <a:off x="266850" y="759800"/>
            <a:ext cx="377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PG resnet50 irCSN model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6" name="Google Shape;206;g2193869f262_1_1"/>
          <p:cNvSpPr txBox="1"/>
          <p:nvPr/>
        </p:nvSpPr>
        <p:spPr>
          <a:xfrm>
            <a:off x="470550" y="1065350"/>
            <a:ext cx="4338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config 11: </a:t>
            </a:r>
            <a:r>
              <a:rPr b="0" i="0" lang="en-US" sz="13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use BGR images directly as i</a:t>
            </a: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nput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07" name="Google Shape;207;g2193869f262_1_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4175" y="1659400"/>
            <a:ext cx="5973300" cy="298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1ffba6f08a_0_0"/>
          <p:cNvSpPr txBox="1"/>
          <p:nvPr>
            <p:ph idx="12" type="sldNum"/>
          </p:nvPr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4" name="Google Shape;214;g21ffba6f08a_0_0"/>
          <p:cNvSpPr/>
          <p:nvPr/>
        </p:nvSpPr>
        <p:spPr>
          <a:xfrm>
            <a:off x="274983" y="183874"/>
            <a:ext cx="513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3D CNN Action Recognition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15" name="Google Shape;215;g21ffba6f08a_0_0"/>
          <p:cNvCxnSpPr/>
          <p:nvPr/>
        </p:nvCxnSpPr>
        <p:spPr>
          <a:xfrm>
            <a:off x="304800" y="590550"/>
            <a:ext cx="8597100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16" name="Google Shape;216;g21ffba6f08a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8425" y="707100"/>
            <a:ext cx="3973400" cy="39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g21ffba6f08a_0_0"/>
          <p:cNvSpPr/>
          <p:nvPr/>
        </p:nvSpPr>
        <p:spPr>
          <a:xfrm>
            <a:off x="6934200" y="2681850"/>
            <a:ext cx="1690800" cy="651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21ffba6f08a_0_0"/>
          <p:cNvSpPr txBox="1"/>
          <p:nvPr/>
        </p:nvSpPr>
        <p:spPr>
          <a:xfrm>
            <a:off x="266850" y="759800"/>
            <a:ext cx="377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PG resnet50 irCSN model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19" name="Google Shape;219;g21ffba6f08a_0_0"/>
          <p:cNvSpPr txBox="1"/>
          <p:nvPr/>
        </p:nvSpPr>
        <p:spPr>
          <a:xfrm>
            <a:off x="470550" y="1065350"/>
            <a:ext cx="4338900" cy="21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config 15: use 3 continuous gray scale images as input. 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Verdana"/>
              <a:buChar char="●"/>
            </a:pPr>
            <a:r>
              <a:rPr b="0" i="0" lang="en-US" sz="13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23 neighboring frames are extracted and cropped around the helmet bboxes.</a:t>
            </a:r>
            <a:endParaRPr b="0" i="0" sz="13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Verdana"/>
              <a:buChar char="●"/>
            </a:pPr>
            <a:r>
              <a:rPr b="0" i="0" lang="en-US" sz="13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head of player are mask with white color.</a:t>
            </a:r>
            <a:endParaRPr b="0" i="0" sz="13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resnet50-irCSN from mmaction2 are used to train these input.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20" name="Google Shape;220;g21ffba6f08a_0_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4375" y="1600200"/>
            <a:ext cx="6265500" cy="313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3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7" name="Google Shape;227;p13"/>
          <p:cNvSpPr/>
          <p:nvPr/>
        </p:nvSpPr>
        <p:spPr>
          <a:xfrm flipH="1" rot="5400000">
            <a:off x="2173747" y="-2493504"/>
            <a:ext cx="4657358" cy="9587949"/>
          </a:xfrm>
          <a:prstGeom prst="rect">
            <a:avLst/>
          </a:prstGeom>
          <a:solidFill>
            <a:srgbClr val="3CBEEC">
              <a:alpha val="7058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AE04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28" name="Google Shape;228;p13"/>
          <p:cNvSpPr txBox="1"/>
          <p:nvPr/>
        </p:nvSpPr>
        <p:spPr>
          <a:xfrm>
            <a:off x="2541799" y="1484862"/>
            <a:ext cx="3921254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Training Methods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4"/>
          <p:cNvSpPr txBox="1"/>
          <p:nvPr/>
        </p:nvSpPr>
        <p:spPr>
          <a:xfrm>
            <a:off x="3733800" y="4794706"/>
            <a:ext cx="2082019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929292"/>
                </a:solidFill>
                <a:latin typeface="Inter"/>
                <a:ea typeface="Inter"/>
                <a:cs typeface="Inter"/>
                <a:sym typeface="Inter"/>
              </a:rPr>
              <a:t>Kaggle Winner Presentation Template</a:t>
            </a:r>
            <a:endParaRPr b="0" i="0" sz="800" u="none" cap="none" strike="noStrike">
              <a:solidFill>
                <a:srgbClr val="92929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35" name="Google Shape;235;p14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6" name="Google Shape;236;p14"/>
          <p:cNvSpPr/>
          <p:nvPr/>
        </p:nvSpPr>
        <p:spPr>
          <a:xfrm>
            <a:off x="274983" y="183874"/>
            <a:ext cx="181223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Training Methods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37" name="Google Shape;237;p14"/>
          <p:cNvCxnSpPr/>
          <p:nvPr/>
        </p:nvCxnSpPr>
        <p:spPr>
          <a:xfrm>
            <a:off x="304800" y="590550"/>
            <a:ext cx="8597015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38" name="Google Shape;238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88400" y="1057250"/>
            <a:ext cx="7967199" cy="312815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14"/>
          <p:cNvSpPr txBox="1"/>
          <p:nvPr/>
        </p:nvSpPr>
        <p:spPr>
          <a:xfrm>
            <a:off x="557400" y="707100"/>
            <a:ext cx="528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Endzone and sideline augmentation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40" name="Google Shape;240;p14"/>
          <p:cNvSpPr txBox="1"/>
          <p:nvPr/>
        </p:nvSpPr>
        <p:spPr>
          <a:xfrm>
            <a:off x="638525" y="4332625"/>
            <a:ext cx="786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en-US" sz="13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NGS tracking image augmentation: horizontal, vertical flips and shifting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193869f262_0_140"/>
          <p:cNvSpPr txBox="1"/>
          <p:nvPr/>
        </p:nvSpPr>
        <p:spPr>
          <a:xfrm>
            <a:off x="3733800" y="4794706"/>
            <a:ext cx="20820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929292"/>
                </a:solidFill>
                <a:latin typeface="Inter"/>
                <a:ea typeface="Inter"/>
                <a:cs typeface="Inter"/>
                <a:sym typeface="Inter"/>
              </a:rPr>
              <a:t>Kaggle Winner Presentation Template</a:t>
            </a:r>
            <a:endParaRPr b="0" i="0" sz="800" u="none" cap="none" strike="noStrike">
              <a:solidFill>
                <a:srgbClr val="92929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7" name="Google Shape;247;g2193869f262_0_140"/>
          <p:cNvSpPr txBox="1"/>
          <p:nvPr>
            <p:ph idx="12" type="sldNum"/>
          </p:nvPr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8" name="Google Shape;248;g2193869f262_0_140"/>
          <p:cNvSpPr/>
          <p:nvPr/>
        </p:nvSpPr>
        <p:spPr>
          <a:xfrm>
            <a:off x="274983" y="183874"/>
            <a:ext cx="18123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Training Methods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9" name="Google Shape;249;g2193869f262_0_140"/>
          <p:cNvCxnSpPr/>
          <p:nvPr/>
        </p:nvCxnSpPr>
        <p:spPr>
          <a:xfrm>
            <a:off x="304800" y="590550"/>
            <a:ext cx="8597100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50" name="Google Shape;250;g2193869f262_0_1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2963" y="1969200"/>
            <a:ext cx="3405275" cy="2553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g2193869f262_0_140"/>
          <p:cNvSpPr txBox="1"/>
          <p:nvPr/>
        </p:nvSpPr>
        <p:spPr>
          <a:xfrm>
            <a:off x="557400" y="707100"/>
            <a:ext cx="75825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Training set up: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Learning rate: 4e-5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Learning rate scheduler: linear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Batch size: 6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Epoch: 1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Loss: BCEWithLogitLoss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252" name="Google Shape;252;g2193869f262_0_1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34625" y="1969200"/>
            <a:ext cx="3405275" cy="255395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g2193869f262_0_140"/>
          <p:cNvSpPr txBox="1"/>
          <p:nvPr/>
        </p:nvSpPr>
        <p:spPr>
          <a:xfrm>
            <a:off x="3175900" y="4486275"/>
            <a:ext cx="353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PP model fold2 train-val loss 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/>
          <p:nvPr/>
        </p:nvSpPr>
        <p:spPr>
          <a:xfrm flipH="1" rot="5400000">
            <a:off x="2160497" y="-2621502"/>
            <a:ext cx="4657358" cy="9587949"/>
          </a:xfrm>
          <a:prstGeom prst="rect">
            <a:avLst/>
          </a:prstGeom>
          <a:solidFill>
            <a:srgbClr val="3CBEEC">
              <a:alpha val="7058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AE04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6" name="Google Shape;66;p2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7" name="Google Shape;67;p2"/>
          <p:cNvSpPr txBox="1"/>
          <p:nvPr/>
        </p:nvSpPr>
        <p:spPr>
          <a:xfrm>
            <a:off x="606287" y="4909930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"/>
          <p:cNvSpPr txBox="1"/>
          <p:nvPr/>
        </p:nvSpPr>
        <p:spPr>
          <a:xfrm>
            <a:off x="2541799" y="1869583"/>
            <a:ext cx="3921254" cy="8617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Agenda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2193869f262_1_15"/>
          <p:cNvSpPr txBox="1"/>
          <p:nvPr>
            <p:ph idx="12" type="sldNum"/>
          </p:nvPr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0" name="Google Shape;260;g2193869f262_1_15"/>
          <p:cNvSpPr/>
          <p:nvPr/>
        </p:nvSpPr>
        <p:spPr>
          <a:xfrm flipH="1" rot="5400000">
            <a:off x="2173651" y="-2493600"/>
            <a:ext cx="4657500" cy="9588000"/>
          </a:xfrm>
          <a:prstGeom prst="rect">
            <a:avLst/>
          </a:prstGeom>
          <a:solidFill>
            <a:srgbClr val="3CBEEC">
              <a:alpha val="7058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AE04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61" name="Google Shape;261;g2193869f262_1_15"/>
          <p:cNvSpPr txBox="1"/>
          <p:nvPr/>
        </p:nvSpPr>
        <p:spPr>
          <a:xfrm>
            <a:off x="1087025" y="1484862"/>
            <a:ext cx="68307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Post processing XGBOOST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193869f262_1_22"/>
          <p:cNvSpPr txBox="1"/>
          <p:nvPr>
            <p:ph idx="12" type="sldNum"/>
          </p:nvPr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8" name="Google Shape;268;g2193869f262_1_22"/>
          <p:cNvSpPr/>
          <p:nvPr/>
        </p:nvSpPr>
        <p:spPr>
          <a:xfrm>
            <a:off x="274983" y="183874"/>
            <a:ext cx="513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Features Selection/Engineering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69" name="Google Shape;269;g2193869f262_1_22"/>
          <p:cNvCxnSpPr/>
          <p:nvPr/>
        </p:nvCxnSpPr>
        <p:spPr>
          <a:xfrm>
            <a:off x="304800" y="590550"/>
            <a:ext cx="8597100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70" name="Google Shape;270;g2193869f262_1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8425" y="707100"/>
            <a:ext cx="3973400" cy="39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g2193869f262_1_22"/>
          <p:cNvSpPr/>
          <p:nvPr/>
        </p:nvSpPr>
        <p:spPr>
          <a:xfrm>
            <a:off x="5165925" y="3236400"/>
            <a:ext cx="1690800" cy="651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g2193869f262_1_22"/>
          <p:cNvSpPr txBox="1"/>
          <p:nvPr/>
        </p:nvSpPr>
        <p:spPr>
          <a:xfrm>
            <a:off x="470550" y="1065350"/>
            <a:ext cx="40524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Features: The ensemble probability of xgb pre-processing model and 3d CNN model (prob = 0.2*pre_xgb + 0.8*cnn) from 20 neighbor steps.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This model improves the CV score approximately 0.005.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73" name="Google Shape;273;g2193869f262_1_22"/>
          <p:cNvSpPr txBox="1"/>
          <p:nvPr/>
        </p:nvSpPr>
        <p:spPr>
          <a:xfrm>
            <a:off x="266850" y="759800"/>
            <a:ext cx="377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Player-Player (PP) post processing XGB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193869f262_1_35"/>
          <p:cNvSpPr txBox="1"/>
          <p:nvPr>
            <p:ph idx="12" type="sldNum"/>
          </p:nvPr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80" name="Google Shape;280;g2193869f262_1_35"/>
          <p:cNvSpPr/>
          <p:nvPr/>
        </p:nvSpPr>
        <p:spPr>
          <a:xfrm>
            <a:off x="274983" y="183874"/>
            <a:ext cx="5135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Features Selection/Engineering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281" name="Google Shape;281;g2193869f262_1_35"/>
          <p:cNvCxnSpPr/>
          <p:nvPr/>
        </p:nvCxnSpPr>
        <p:spPr>
          <a:xfrm>
            <a:off x="304800" y="590550"/>
            <a:ext cx="8597100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82" name="Google Shape;282;g2193869f262_1_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8425" y="707100"/>
            <a:ext cx="3973400" cy="39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g2193869f262_1_35"/>
          <p:cNvSpPr/>
          <p:nvPr/>
        </p:nvSpPr>
        <p:spPr>
          <a:xfrm>
            <a:off x="6849800" y="3236400"/>
            <a:ext cx="1690800" cy="651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g2193869f262_1_35"/>
          <p:cNvSpPr txBox="1"/>
          <p:nvPr/>
        </p:nvSpPr>
        <p:spPr>
          <a:xfrm>
            <a:off x="470550" y="1065350"/>
            <a:ext cx="4052400" cy="39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Features: 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○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raw predicted probability of xgb pre-processing model from 20 neighbor steps.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○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raw predicted probability of 3d CNN model from 20 neighbor steps.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○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ensemble probability of xgb pre-processing model and 3d CNN model (prob = 0.15*pre_xgb + 0.85*cnn) from 30 neighbor steps. 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This model boosts the CV score approximately 0.04.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85" name="Google Shape;285;g2193869f262_1_35"/>
          <p:cNvSpPr txBox="1"/>
          <p:nvPr/>
        </p:nvSpPr>
        <p:spPr>
          <a:xfrm>
            <a:off x="266850" y="759800"/>
            <a:ext cx="414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Player-Ground (PG) post processing XGB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2" name="Google Shape;292;p15"/>
          <p:cNvSpPr/>
          <p:nvPr/>
        </p:nvSpPr>
        <p:spPr>
          <a:xfrm flipH="1" rot="5400000">
            <a:off x="2160497" y="-2465296"/>
            <a:ext cx="4657358" cy="9587949"/>
          </a:xfrm>
          <a:prstGeom prst="rect">
            <a:avLst/>
          </a:prstGeom>
          <a:solidFill>
            <a:srgbClr val="3CBEEC">
              <a:alpha val="7058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AE04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293" name="Google Shape;293;p15"/>
          <p:cNvSpPr txBox="1"/>
          <p:nvPr/>
        </p:nvSpPr>
        <p:spPr>
          <a:xfrm>
            <a:off x="1835775" y="1128349"/>
            <a:ext cx="5306801" cy="24006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Important and Interesting Findings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"/>
          <p:cNvSpPr txBox="1"/>
          <p:nvPr/>
        </p:nvSpPr>
        <p:spPr>
          <a:xfrm>
            <a:off x="3733800" y="4794706"/>
            <a:ext cx="2082019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en-US" sz="800" u="none" cap="none" strike="noStrike">
                <a:solidFill>
                  <a:srgbClr val="929292"/>
                </a:solidFill>
                <a:latin typeface="Inter"/>
                <a:ea typeface="Inter"/>
                <a:cs typeface="Inter"/>
                <a:sym typeface="Inter"/>
              </a:rPr>
              <a:t>Kaggle Winner Presentation Template</a:t>
            </a:r>
            <a:endParaRPr b="0" i="0" sz="800" u="none" cap="none" strike="noStrike">
              <a:solidFill>
                <a:srgbClr val="92929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300" name="Google Shape;300;p16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1" name="Google Shape;301;p16"/>
          <p:cNvSpPr/>
          <p:nvPr/>
        </p:nvSpPr>
        <p:spPr>
          <a:xfrm>
            <a:off x="274983" y="183874"/>
            <a:ext cx="513521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Important and Interesting Findings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302" name="Google Shape;302;p16"/>
          <p:cNvCxnSpPr/>
          <p:nvPr/>
        </p:nvCxnSpPr>
        <p:spPr>
          <a:xfrm>
            <a:off x="304800" y="590550"/>
            <a:ext cx="8597015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3" name="Google Shape;303;p16"/>
          <p:cNvSpPr txBox="1"/>
          <p:nvPr/>
        </p:nvSpPr>
        <p:spPr>
          <a:xfrm>
            <a:off x="951150" y="1036875"/>
            <a:ext cx="7307100" cy="26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Simulating </a:t>
            </a:r>
            <a:r>
              <a:rPr b="0" i="0" lang="en-US" sz="13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NGS </a:t>
            </a: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tracking position as images and stacking it with endzone and sideline data significantly improve the performance of PP model.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Using xgboost to post-process the prediction from the pre-processing step and CNN model also bring a decent boost, especially to the PG model.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An action recognition model seems to work better than normal 3D CNN or 2.5D CNN.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0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0" name="Google Shape;310;p20"/>
          <p:cNvSpPr/>
          <p:nvPr/>
        </p:nvSpPr>
        <p:spPr>
          <a:xfrm flipH="1" rot="5400000">
            <a:off x="2173747" y="-2493504"/>
            <a:ext cx="4657358" cy="9587949"/>
          </a:xfrm>
          <a:prstGeom prst="rect">
            <a:avLst/>
          </a:prstGeom>
          <a:solidFill>
            <a:srgbClr val="3CBEEC">
              <a:alpha val="7058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AE04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11" name="Google Shape;311;p20"/>
          <p:cNvSpPr txBox="1"/>
          <p:nvPr/>
        </p:nvSpPr>
        <p:spPr>
          <a:xfrm>
            <a:off x="2541799" y="1484862"/>
            <a:ext cx="3921254" cy="163121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Question and Answer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1"/>
          <p:cNvSpPr/>
          <p:nvPr/>
        </p:nvSpPr>
        <p:spPr>
          <a:xfrm>
            <a:off x="-190500" y="0"/>
            <a:ext cx="94107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17" name="Google Shape;31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8387" y="2190750"/>
            <a:ext cx="1972925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318" name="Google Shape;318;p21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9" name="Google Shape;319;p21"/>
          <p:cNvSpPr/>
          <p:nvPr/>
        </p:nvSpPr>
        <p:spPr>
          <a:xfrm>
            <a:off x="8610600" y="4705350"/>
            <a:ext cx="381000" cy="363993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0" name="Google Shape;320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8093834">
            <a:off x="-1351692" y="-341884"/>
            <a:ext cx="4189629" cy="244045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2700754">
            <a:off x="5926798" y="2601165"/>
            <a:ext cx="5190308" cy="29649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"/>
          <p:cNvSpPr txBox="1"/>
          <p:nvPr/>
        </p:nvSpPr>
        <p:spPr>
          <a:xfrm>
            <a:off x="1665600" y="948170"/>
            <a:ext cx="47460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Background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Summary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Pre processing xgboost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3D CNN Action Recognition</a:t>
            </a:r>
            <a:endParaRPr b="0" i="0" sz="20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Training methods</a:t>
            </a:r>
            <a:endParaRPr b="0" i="0" sz="20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Post processing xgboost</a:t>
            </a:r>
            <a:endParaRPr b="0" i="0" sz="20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Important findings</a:t>
            </a:r>
            <a:endParaRPr b="0" i="0" sz="20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Inter"/>
              <a:buAutoNum type="arabicPeriod"/>
            </a:pPr>
            <a:r>
              <a:rPr b="0" i="0" lang="en-US" sz="2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Question and Answer</a:t>
            </a:r>
            <a:endParaRPr b="0" i="0" sz="20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75" name="Google Shape;75;p3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" name="Google Shape;76;p3"/>
          <p:cNvSpPr/>
          <p:nvPr/>
        </p:nvSpPr>
        <p:spPr>
          <a:xfrm>
            <a:off x="274983" y="183874"/>
            <a:ext cx="513521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Agenda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77" name="Google Shape;77;p3"/>
          <p:cNvCxnSpPr/>
          <p:nvPr/>
        </p:nvCxnSpPr>
        <p:spPr>
          <a:xfrm>
            <a:off x="304800" y="590550"/>
            <a:ext cx="8597015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4" name="Google Shape;84;p4"/>
          <p:cNvSpPr/>
          <p:nvPr/>
        </p:nvSpPr>
        <p:spPr>
          <a:xfrm flipH="1" rot="5400000">
            <a:off x="2173747" y="-2493504"/>
            <a:ext cx="4657358" cy="9587949"/>
          </a:xfrm>
          <a:prstGeom prst="rect">
            <a:avLst/>
          </a:prstGeom>
          <a:solidFill>
            <a:srgbClr val="3CBEEC">
              <a:alpha val="7058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AE04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5" name="Google Shape;85;p4"/>
          <p:cNvSpPr txBox="1"/>
          <p:nvPr/>
        </p:nvSpPr>
        <p:spPr>
          <a:xfrm>
            <a:off x="2541800" y="1869575"/>
            <a:ext cx="42945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Background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5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2" name="Google Shape;92;p5"/>
          <p:cNvSpPr/>
          <p:nvPr/>
        </p:nvSpPr>
        <p:spPr>
          <a:xfrm>
            <a:off x="274983" y="183874"/>
            <a:ext cx="513521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Background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93" name="Google Shape;93;p5"/>
          <p:cNvCxnSpPr/>
          <p:nvPr/>
        </p:nvCxnSpPr>
        <p:spPr>
          <a:xfrm>
            <a:off x="304800" y="590550"/>
            <a:ext cx="8597015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4" name="Google Shape;94;p5"/>
          <p:cNvSpPr txBox="1"/>
          <p:nvPr/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en-US" sz="800" u="none" cap="none" strike="noStrike">
                <a:solidFill>
                  <a:srgbClr val="8B8B8B"/>
                </a:solidFill>
                <a:latin typeface="Inter"/>
                <a:ea typeface="Inter"/>
                <a:cs typeface="Inter"/>
                <a:sym typeface="Inter"/>
              </a:rPr>
              <a:t>‹#›</a:t>
            </a:fld>
            <a:endParaRPr b="0" i="0" sz="800" u="none" cap="none" strike="noStrike">
              <a:solidFill>
                <a:srgbClr val="8B8B8B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5" name="Google Shape;95;p5"/>
          <p:cNvSpPr txBox="1"/>
          <p:nvPr/>
        </p:nvSpPr>
        <p:spPr>
          <a:xfrm>
            <a:off x="771050" y="1291875"/>
            <a:ext cx="6306300" cy="3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Team Name</a:t>
            </a:r>
            <a:r>
              <a:rPr b="0" i="0" lang="en-US" sz="1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: nvnn</a:t>
            </a:r>
            <a:endParaRPr b="0" i="0" sz="16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Private Leaderboard Score</a:t>
            </a:r>
            <a:r>
              <a:rPr b="0" i="0" lang="en-US" sz="1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: 0.798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US" sz="1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Private Leaderboard Place</a:t>
            </a:r>
            <a:r>
              <a:rPr b="0" i="0" lang="en-US" sz="1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: 1</a:t>
            </a:r>
            <a:r>
              <a:rPr b="0" baseline="30000" i="0" lang="en-US" sz="1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st</a:t>
            </a:r>
            <a:endParaRPr b="0" i="0" sz="16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Team Member: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Arial"/>
              <a:buChar char="•"/>
            </a:pPr>
            <a:r>
              <a:rPr b="0" i="0" lang="en-US" sz="16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Nguyen Van Ngoc Nghia (nvnn) </a:t>
            </a:r>
            <a:endParaRPr b="0" i="0" sz="16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Arial"/>
              <a:buChar char="-"/>
            </a:pPr>
            <a:r>
              <a:rPr b="0" i="0" lang="en-US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Machine Learning Engineer - South Korea.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I am a machine learning engineer holding a master's degree in computer science.</a:t>
            </a:r>
            <a:endParaRPr b="0" i="0" sz="14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4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I have taken part in numerous Kaggle competitions. Especially, I participated and won 2 solo gold medals in 1st and 2nd editions of the NFL competition. It definitely helped me succeed in this 3rd NFL competition. </a:t>
            </a:r>
            <a:endParaRPr b="0" i="0" sz="1400" u="none" cap="none" strike="noStrike">
              <a:solidFill>
                <a:srgbClr val="26262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5"/>
          <p:cNvSpPr txBox="1"/>
          <p:nvPr/>
        </p:nvSpPr>
        <p:spPr>
          <a:xfrm>
            <a:off x="1219200" y="707094"/>
            <a:ext cx="70866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262626"/>
                </a:solidFill>
                <a:latin typeface="Arial"/>
                <a:ea typeface="Arial"/>
                <a:cs typeface="Arial"/>
                <a:sym typeface="Arial"/>
              </a:rPr>
              <a:t>Team Overview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7" name="Google Shape;97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93675" y="70900"/>
            <a:ext cx="4497924" cy="26698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193869f262_0_10"/>
          <p:cNvSpPr txBox="1"/>
          <p:nvPr>
            <p:ph idx="12" type="sldNum"/>
          </p:nvPr>
        </p:nvSpPr>
        <p:spPr>
          <a:xfrm>
            <a:off x="6934200" y="4794706"/>
            <a:ext cx="2057400" cy="27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04" name="Google Shape;104;g2193869f262_0_10"/>
          <p:cNvSpPr/>
          <p:nvPr/>
        </p:nvSpPr>
        <p:spPr>
          <a:xfrm flipH="1" rot="5400000">
            <a:off x="2173651" y="-2493600"/>
            <a:ext cx="4657500" cy="9588000"/>
          </a:xfrm>
          <a:prstGeom prst="rect">
            <a:avLst/>
          </a:prstGeom>
          <a:solidFill>
            <a:srgbClr val="3CBEEC">
              <a:alpha val="7058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AE04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5" name="Google Shape;105;g2193869f262_0_10"/>
          <p:cNvSpPr txBox="1"/>
          <p:nvPr/>
        </p:nvSpPr>
        <p:spPr>
          <a:xfrm>
            <a:off x="2541800" y="1869575"/>
            <a:ext cx="46026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Summary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6"/>
          <p:cNvSpPr txBox="1"/>
          <p:nvPr/>
        </p:nvSpPr>
        <p:spPr>
          <a:xfrm>
            <a:off x="648825" y="786002"/>
            <a:ext cx="6019800" cy="16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50"/>
              <a:buFont typeface="Arial"/>
              <a:buNone/>
            </a:pPr>
            <a:r>
              <a:rPr b="0" i="0" lang="en-US" sz="1350" u="none" cap="none" strike="noStrike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My approach comprises three main components</a:t>
            </a:r>
            <a:endParaRPr b="0" i="0" sz="1350" u="none" cap="none" strike="noStrike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A xgb model to remove easy negative samples.</a:t>
            </a:r>
            <a:endParaRPr b="0" i="0" sz="1400" u="none" cap="none" strike="noStrike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A CNN to classify potential contact </a:t>
            </a:r>
            <a:endParaRPr b="0" i="0" sz="1400" u="none" cap="none" strike="noStrike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3C4043"/>
              </a:buClr>
              <a:buSzPts val="1400"/>
              <a:buFont typeface="Arial"/>
              <a:buChar char="●"/>
            </a:pPr>
            <a:r>
              <a:rPr b="0" i="0" lang="en-US" sz="1400" u="none" cap="none" strike="noStrike">
                <a:solidFill>
                  <a:srgbClr val="3C4043"/>
                </a:solidFill>
                <a:latin typeface="Arial"/>
                <a:ea typeface="Arial"/>
                <a:cs typeface="Arial"/>
                <a:sym typeface="Arial"/>
              </a:rPr>
              <a:t>A xgb model to post-process the output</a:t>
            </a:r>
            <a:endParaRPr b="0" i="0" sz="1400" u="none" cap="none" strike="noStrike">
              <a:solidFill>
                <a:srgbClr val="3C4043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12" name="Google Shape;112;p6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274983" y="183874"/>
            <a:ext cx="513521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Summary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14" name="Google Shape;114;p6"/>
          <p:cNvCxnSpPr/>
          <p:nvPr/>
        </p:nvCxnSpPr>
        <p:spPr>
          <a:xfrm>
            <a:off x="304800" y="590550"/>
            <a:ext cx="8597015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15" name="Google Shape;11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8425" y="707100"/>
            <a:ext cx="3973400" cy="393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2" name="Google Shape;122;p7"/>
          <p:cNvSpPr/>
          <p:nvPr/>
        </p:nvSpPr>
        <p:spPr>
          <a:xfrm flipH="1" rot="5400000">
            <a:off x="2173747" y="-2493504"/>
            <a:ext cx="4657358" cy="9587949"/>
          </a:xfrm>
          <a:prstGeom prst="rect">
            <a:avLst/>
          </a:prstGeom>
          <a:solidFill>
            <a:srgbClr val="3CBEEC">
              <a:alpha val="7058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AE04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3" name="Google Shape;123;p7"/>
          <p:cNvSpPr txBox="1"/>
          <p:nvPr/>
        </p:nvSpPr>
        <p:spPr>
          <a:xfrm>
            <a:off x="1087025" y="1484862"/>
            <a:ext cx="6830700" cy="163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b="1" i="0" lang="en-US" sz="50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Pre processing XGBOOST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"/>
          <p:cNvSpPr txBox="1"/>
          <p:nvPr>
            <p:ph idx="12" type="sldNum"/>
          </p:nvPr>
        </p:nvSpPr>
        <p:spPr>
          <a:xfrm>
            <a:off x="6934200" y="4794706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274983" y="183874"/>
            <a:ext cx="5135217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Features Selection/Engineering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cxnSp>
        <p:nvCxnSpPr>
          <p:cNvPr id="131" name="Google Shape;131;p8"/>
          <p:cNvCxnSpPr/>
          <p:nvPr/>
        </p:nvCxnSpPr>
        <p:spPr>
          <a:xfrm>
            <a:off x="304800" y="590550"/>
            <a:ext cx="8597015" cy="0"/>
          </a:xfrm>
          <a:prstGeom prst="straightConnector1">
            <a:avLst/>
          </a:prstGeom>
          <a:noFill/>
          <a:ln cap="flat" cmpd="sng" w="25400">
            <a:solidFill>
              <a:srgbClr val="FAE041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132" name="Google Shape;13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28425" y="707100"/>
            <a:ext cx="3973400" cy="3938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8"/>
          <p:cNvSpPr/>
          <p:nvPr/>
        </p:nvSpPr>
        <p:spPr>
          <a:xfrm>
            <a:off x="5155725" y="1941300"/>
            <a:ext cx="1690800" cy="6519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8"/>
          <p:cNvSpPr txBox="1"/>
          <p:nvPr/>
        </p:nvSpPr>
        <p:spPr>
          <a:xfrm>
            <a:off x="470550" y="1065350"/>
            <a:ext cx="38805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most importance features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Distance between 2 players. 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Helmet box coordinate of players.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the difference of tracking metadata of 2 players (s, a, dis, o, etc.).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in the same team?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5" name="Google Shape;135;p8"/>
          <p:cNvSpPr txBox="1"/>
          <p:nvPr/>
        </p:nvSpPr>
        <p:spPr>
          <a:xfrm>
            <a:off x="266850" y="759800"/>
            <a:ext cx="377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Player-Player (PP) pre processing XGB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6" name="Google Shape;136;p8"/>
          <p:cNvSpPr txBox="1"/>
          <p:nvPr/>
        </p:nvSpPr>
        <p:spPr>
          <a:xfrm>
            <a:off x="613150" y="2633875"/>
            <a:ext cx="32082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This model helps to filter easy negative samples. 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After filtering (threshold 0.005):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Filter ~70% samples (4.3 millions -&gt; 1.4 millions)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Verdana"/>
              <a:buChar char="●"/>
            </a:pPr>
            <a:r>
              <a:rPr b="0" i="0" lang="en-US" sz="1400" u="none" cap="none" strike="noStrik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recall rate of 99.3%</a:t>
            </a:r>
            <a:endParaRPr b="0" i="0" sz="1400" u="none" cap="none" strike="noStrik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Kaggle">
  <a:themeElements>
    <a:clrScheme name="Custom 1">
      <a:dk1>
        <a:srgbClr val="262626"/>
      </a:dk1>
      <a:lt1>
        <a:srgbClr val="FFFFFF"/>
      </a:lt1>
      <a:dk2>
        <a:srgbClr val="595959"/>
      </a:dk2>
      <a:lt2>
        <a:srgbClr val="FFFFFF"/>
      </a:lt2>
      <a:accent1>
        <a:srgbClr val="20BEFF"/>
      </a:accent1>
      <a:accent2>
        <a:srgbClr val="FF9953"/>
      </a:accent2>
      <a:accent3>
        <a:srgbClr val="FF1379"/>
      </a:accent3>
      <a:accent4>
        <a:srgbClr val="FFE113"/>
      </a:accent4>
      <a:accent5>
        <a:srgbClr val="0580B2"/>
      </a:accent5>
      <a:accent6>
        <a:srgbClr val="05DE89"/>
      </a:accent6>
      <a:hlink>
        <a:srgbClr val="20BEFF"/>
      </a:hlink>
      <a:folHlink>
        <a:srgbClr val="0580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2012-07-01T20:21:58Z</dcterms:created>
  <dc:creator>Chris</dc:creator>
</cp:coreProperties>
</file>